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9" r:id="rId5"/>
    <p:sldId id="260" r:id="rId6"/>
    <p:sldId id="258" r:id="rId7"/>
    <p:sldId id="263" r:id="rId8"/>
    <p:sldId id="264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99CCFF"/>
    <a:srgbClr val="483FF7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0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D7F5C-3252-4CC1-A697-40DE6278AB7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4DE0D-AA2E-46BB-B354-821A6EF30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DB42-D085-4DC9-B568-721DDEB8238D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0C08-3A44-47EA-AC11-40498CF20EC5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9158-11DB-4ED5-8639-F5CA500250EB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EC57-D0B9-4BD1-923D-5EAC3F26B698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865F-5527-4954-93A1-3D0C51FA39A1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DBF5-23C4-45CA-B006-316A673B40A9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AE53-BFD5-4DF0-A697-D272BB98A605}" type="datetime1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051B-EE39-4E7F-94B1-C70CB8EF0CDA}" type="datetime1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BEE1-A565-44BE-8CDA-F41B0D26AC05}" type="datetime1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6ED-B7CD-463F-BD5E-CF5D4037930A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E706-E2D4-4BC5-A67E-FC8ADE5B1167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1BA6-9EBC-4367-AC6A-7D37CA302B17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www.SchoolToolBox.weebly.com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6F10-E403-4E7F-B393-4F00FD5FCA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chooltoolbox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chooltoolbox1.weebly.com/notebook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chooltoolbox1.weebly.com/social-studi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toolbox.weebly.com/cyoa.html" TargetMode="External"/><Relationship Id="rId2" Type="http://schemas.openxmlformats.org/officeDocument/2006/relationships/hyperlink" Target="http://schooltoolbox.weebly.com/parents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hyperlink" Target="http://schooltoolbox.weebly.com/choice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95763">
            <a:off x="958061" y="2799398"/>
            <a:ext cx="8032069" cy="1295400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en-US" sz="5400" dirty="0" smtClean="0">
                <a:latin typeface="Bauhaus 93" pitchFamily="82" charset="0"/>
              </a:rPr>
              <a:t>Welcome to Social Studies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4038600" cy="9906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Team 6B</a:t>
            </a:r>
            <a:endParaRPr lang="en-US" dirty="0">
              <a:latin typeface="Bauhaus 93" pitchFamily="82" charset="0"/>
            </a:endParaRPr>
          </a:p>
        </p:txBody>
      </p:sp>
      <p:pic>
        <p:nvPicPr>
          <p:cNvPr id="13314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6455">
            <a:off x="0" y="457200"/>
            <a:ext cx="1932568" cy="173736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5638800"/>
            <a:ext cx="7543800" cy="365125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Your kids can't do this alone. 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You </a:t>
            </a:r>
            <a:r>
              <a:rPr lang="en-US" dirty="0"/>
              <a:t>can't do this </a:t>
            </a:r>
            <a:r>
              <a:rPr lang="en-US" dirty="0" smtClean="0"/>
              <a:t>alone.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 </a:t>
            </a:r>
            <a:r>
              <a:rPr lang="en-US" dirty="0"/>
              <a:t>can't do this alone.  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We</a:t>
            </a:r>
            <a:r>
              <a:rPr lang="en-US" dirty="0"/>
              <a:t>, your child, you &amp; me, need a team </a:t>
            </a:r>
            <a:r>
              <a:rPr lang="en-US" dirty="0" smtClean="0"/>
              <a:t>approach.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We need to be </a:t>
            </a:r>
            <a:r>
              <a:rPr lang="en-US" i="1" dirty="0"/>
              <a:t>interdependent</a:t>
            </a:r>
            <a:r>
              <a:rPr lang="en-US" dirty="0"/>
              <a:t> upon one another.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Pictur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600"/>
            <a:ext cx="2381250" cy="17049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81200" y="990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Inter</a:t>
            </a:r>
            <a:r>
              <a:rPr lang="en-US" b="1" dirty="0"/>
              <a:t>dependence (in-</a:t>
            </a:r>
            <a:r>
              <a:rPr lang="en-US" b="1" dirty="0" err="1"/>
              <a:t>ter</a:t>
            </a:r>
            <a:r>
              <a:rPr lang="en-US" b="1" dirty="0"/>
              <a:t>-</a:t>
            </a:r>
            <a:r>
              <a:rPr lang="en-US" b="1" dirty="0" err="1"/>
              <a:t>di</a:t>
            </a:r>
            <a:r>
              <a:rPr lang="en-US" b="1" dirty="0"/>
              <a:t>-pen-</a:t>
            </a:r>
            <a:r>
              <a:rPr lang="en-US" b="1" dirty="0" err="1"/>
              <a:t>duhns</a:t>
            </a:r>
            <a:r>
              <a:rPr lang="en-US" b="1" dirty="0"/>
              <a:t>) - dependence between 2 or more people... </a:t>
            </a:r>
          </a:p>
          <a:p>
            <a:endParaRPr lang="en-US" dirty="0"/>
          </a:p>
        </p:txBody>
      </p:sp>
      <p:pic>
        <p:nvPicPr>
          <p:cNvPr id="11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36986">
            <a:off x="4535258" y="6098887"/>
            <a:ext cx="685800" cy="61652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37338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/>
              <a:t>Interdependent does NOT mean the adults do all the </a:t>
            </a:r>
            <a:r>
              <a:rPr lang="en-US" sz="3000" dirty="0" smtClean="0"/>
              <a:t>work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/>
              <a:t>Your </a:t>
            </a:r>
            <a:r>
              <a:rPr lang="en-US" sz="3000" dirty="0" smtClean="0"/>
              <a:t>role: keep </a:t>
            </a:r>
            <a:r>
              <a:rPr lang="en-US" sz="3000" dirty="0"/>
              <a:t>yourself informed so that you can support whatever is going </a:t>
            </a:r>
            <a:r>
              <a:rPr lang="en-US" sz="3000" dirty="0" smtClean="0"/>
              <a:t>on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/>
              <a:t>stop enabling your child </a:t>
            </a:r>
            <a:r>
              <a:rPr lang="en-US" sz="3000" dirty="0" smtClean="0"/>
              <a:t>&amp; </a:t>
            </a:r>
            <a:r>
              <a:rPr lang="en-US" sz="3000" dirty="0"/>
              <a:t>"able" them.  </a:t>
            </a:r>
            <a:endParaRPr lang="en-US" sz="3000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 descr="http://www.wordsoverpixels.com/images/f63909cc76ca9afe7f68b740f1f1ebca.jpg"/>
          <p:cNvPicPr>
            <a:picLocks noChangeAspect="1" noChangeArrowheads="1"/>
          </p:cNvPicPr>
          <p:nvPr/>
        </p:nvPicPr>
        <p:blipFill>
          <a:blip r:embed="rId3" cstate="print"/>
          <a:srcRect l="9600" t="18586" b="4970"/>
          <a:stretch>
            <a:fillRect/>
          </a:stretch>
        </p:blipFill>
        <p:spPr bwMode="auto">
          <a:xfrm rot="547650">
            <a:off x="4711604" y="1227676"/>
            <a:ext cx="4205177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495800" y="46482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YOU will have more time for YOURSELF … don’t you NEED that?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Pi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856964">
            <a:off x="4726038" y="6199123"/>
            <a:ext cx="598494" cy="53804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791200" cy="365125"/>
          </a:xfrm>
        </p:spPr>
        <p:txBody>
          <a:bodyPr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10449" t="37209" r="23034" b="1903"/>
          <a:stretch>
            <a:fillRect/>
          </a:stretch>
        </p:blipFill>
        <p:spPr bwMode="auto">
          <a:xfrm>
            <a:off x="381000" y="2057400"/>
            <a:ext cx="2286000" cy="222421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0"/>
            <a:ext cx="6315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72000"/>
            <a:ext cx="5486400" cy="8763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914400"/>
            <a:ext cx="4297680" cy="575693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2" descr="Pi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306918">
            <a:off x="3124200" y="2667000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NOW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We begin each day w/ a Do Now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Reminds students: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What to Hand In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HW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What’s New on the Web Site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hlinkClick r:id="rId2"/>
              </a:rPr>
              <a:t>SchoolToolBox.Weebly.com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What they need at their desks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What they need to get started working 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60198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859" y="0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Notebooks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 Binder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Creating a book, THEIR OWN book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Hands 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Good study Tool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Checked regularly = Class work grade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Folder at Home for loose papers &amp; tests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791200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Topics We Learn About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Geography! Geography! </a:t>
            </a:r>
            <a:r>
              <a:rPr lang="en-US" dirty="0" smtClean="0"/>
              <a:t>Geography!</a:t>
            </a:r>
            <a:r>
              <a:rPr lang="en-US" dirty="0" smtClean="0"/>
              <a:t> </a:t>
            </a:r>
          </a:p>
          <a:p>
            <a:r>
              <a:rPr lang="en-US" dirty="0" smtClean="0"/>
              <a:t>BCE (BC)                   1400 CE (AD)</a:t>
            </a:r>
          </a:p>
          <a:p>
            <a:r>
              <a:rPr lang="en-US" dirty="0" smtClean="0"/>
              <a:t>Eastern Hemisphere Civilizations: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People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/>
              <a:t>Mesopotamia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/>
              <a:t>Egypt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/>
              <a:t>China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/>
              <a:t>Indus River</a:t>
            </a: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>
            <a:off x="2971800" y="2362200"/>
            <a:ext cx="1600200" cy="304800"/>
          </a:xfrm>
          <a:prstGeom prst="strip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200400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Hebrews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Greece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Romans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Mongols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Each Culture Focus is On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Contributions of the culture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Customs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Economics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Geography! Geography! Geography!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Government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Religion &amp; Philosophy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Social Hierarchy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Use ourselves to compare &amp; contrast with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150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54625" flipV="1">
            <a:off x="175275" y="5938378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92162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14800" cy="4648200"/>
          </a:xfrm>
          <a:noFill/>
          <a:effectLst>
            <a:innerShdw blurRad="114300">
              <a:prstClr val="black"/>
            </a:innerShdw>
          </a:effectLst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U</a:t>
            </a:r>
            <a:r>
              <a:rPr lang="en-US" dirty="0" smtClean="0"/>
              <a:t>sually have several days to complete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Fit it into your schedule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Don’t Forget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Everyone forgets – </a:t>
            </a:r>
            <a:r>
              <a:rPr lang="en-US" i="1" dirty="0" smtClean="0"/>
              <a:t>once in a while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HW pass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10 points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2"/>
              </a:rPr>
              <a:t>Parents</a:t>
            </a:r>
            <a:r>
              <a:rPr lang="en-US" dirty="0" smtClean="0"/>
              <a:t> = involved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Check it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Sign 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4038600" cy="4343400"/>
          </a:xfrm>
          <a:noFill/>
          <a:effectLst>
            <a:innerShdw blurRad="114300">
              <a:prstClr val="black"/>
            </a:innerShdw>
          </a:effectLst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Flipped = Ownership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Allows for better class input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Me – not lecturing AT them (which does not work)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3"/>
              </a:rPr>
              <a:t>CYOA</a:t>
            </a:r>
            <a:r>
              <a:rPr lang="en-US" dirty="0" smtClean="0"/>
              <a:t>: Choose Your Own Adventure / Assignment = Ownership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Advantage Assignments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I am NOT a fan of </a:t>
            </a:r>
            <a:r>
              <a:rPr lang="en-US" sz="2800" i="1" dirty="0" smtClean="0">
                <a:hlinkClick r:id="rId4"/>
              </a:rPr>
              <a:t>HW</a:t>
            </a:r>
            <a:endParaRPr lang="en-US" sz="2800" i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60198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 descr="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597479">
            <a:off x="1905000" y="228600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ictur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53135">
            <a:off x="-183089" y="259390"/>
            <a:ext cx="2638425" cy="21240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pPr algn="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 Assignments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5344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Advantage </a:t>
            </a:r>
            <a:r>
              <a:rPr lang="en-US" dirty="0"/>
              <a:t>Assignments are HW that YOU CHOOSE to do; it’s optional. If you want to do the activity on your own time, go right ahead. </a:t>
            </a:r>
          </a:p>
          <a:p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dirty="0"/>
              <a:t>earned for Advantage Assignments will be reflected in your end of the quarter grade as well in your ability to do well in class. This assignment is worth </a:t>
            </a:r>
            <a:r>
              <a:rPr lang="en-US" dirty="0" smtClean="0"/>
              <a:t>____</a:t>
            </a:r>
            <a:r>
              <a:rPr lang="en-US" dirty="0"/>
              <a:t> points.  Everything will be due by 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600200"/>
            <a:ext cx="5791200" cy="707886"/>
          </a:xfrm>
          <a:prstGeom prst="rect">
            <a:avLst/>
          </a:prstGeom>
          <a:solidFill>
            <a:srgbClr val="FFFF99"/>
          </a:solidFill>
          <a:ln w="38100">
            <a:solidFill>
              <a:srgbClr val="483FF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(Note: You must complete regular work in order to get credit for advantage points!)</a:t>
            </a:r>
            <a:endParaRPr lang="en-US" sz="2000" dirty="0"/>
          </a:p>
        </p:txBody>
      </p:sp>
      <p:pic>
        <p:nvPicPr>
          <p:cNvPr id="7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6241473"/>
            <a:ext cx="685800" cy="61652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696200" cy="1981200"/>
          </a:xfrm>
          <a:noFill/>
          <a:ln w="127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 </a:t>
            </a:r>
            <a:r>
              <a:rPr lang="en-US" sz="2800" dirty="0" smtClean="0"/>
              <a:t>TOTAL </a:t>
            </a:r>
            <a:r>
              <a:rPr lang="en-US" sz="2800" dirty="0"/>
              <a:t>POINTS grading, everything is </a:t>
            </a:r>
            <a:r>
              <a:rPr lang="en-US" sz="2800" dirty="0" smtClean="0"/>
              <a:t>worth exactly </a:t>
            </a:r>
            <a:r>
              <a:rPr lang="en-US" sz="2800" dirty="0"/>
              <a:t>the same amount.  20 points earned for HW is the same as 20 points earned for class work, </a:t>
            </a:r>
            <a:r>
              <a:rPr lang="en-US" sz="2800" dirty="0" smtClean="0"/>
              <a:t>for </a:t>
            </a:r>
            <a:r>
              <a:rPr lang="en-US" sz="2800" dirty="0"/>
              <a:t>a test or </a:t>
            </a:r>
            <a:r>
              <a:rPr lang="en-US" sz="2800" dirty="0" smtClean="0"/>
              <a:t>quiz. Everything </a:t>
            </a:r>
            <a:r>
              <a:rPr lang="en-US" sz="2800" dirty="0"/>
              <a:t>is equal.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620000" cy="2677656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Elementary School converted to Middle/High School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4 =  90</a:t>
            </a:r>
            <a:r>
              <a:rPr lang="en-US" sz="2400" dirty="0" smtClean="0"/>
              <a:t> –</a:t>
            </a:r>
            <a:r>
              <a:rPr lang="en-US" sz="2400" dirty="0" smtClean="0"/>
              <a:t>100 or A</a:t>
            </a:r>
            <a:r>
              <a:rPr lang="en-US" sz="2400" dirty="0" smtClean="0"/>
              <a:t> –</a:t>
            </a:r>
            <a:r>
              <a:rPr lang="en-US" sz="2400" dirty="0" smtClean="0"/>
              <a:t> to A+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3 = 80 – 89 or B </a:t>
            </a:r>
            <a:r>
              <a:rPr lang="en-US" sz="2400" dirty="0" smtClean="0"/>
              <a:t>– </a:t>
            </a:r>
            <a:r>
              <a:rPr lang="en-US" sz="2400" dirty="0" smtClean="0"/>
              <a:t>to B+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2 = 70 – 79  or C</a:t>
            </a:r>
            <a:r>
              <a:rPr lang="en-US" sz="2400" dirty="0" smtClean="0"/>
              <a:t> – to C +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1 = 69 &amp; Below or D+ to failing</a:t>
            </a:r>
            <a:endParaRPr lang="en-US" sz="2400" dirty="0"/>
          </a:p>
        </p:txBody>
      </p:sp>
      <p:pic>
        <p:nvPicPr>
          <p:cNvPr id="7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344138">
            <a:off x="7709695" y="172834"/>
            <a:ext cx="101714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 Light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458200" cy="2773363"/>
          </a:xfrm>
        </p:spPr>
        <p:txBody>
          <a:bodyPr/>
          <a:lstStyle/>
          <a:p>
            <a:r>
              <a:rPr lang="en-US" dirty="0" smtClean="0"/>
              <a:t>Projects – traditional &amp; technology based</a:t>
            </a:r>
          </a:p>
          <a:p>
            <a:r>
              <a:rPr lang="en-US" dirty="0" smtClean="0"/>
              <a:t>P6 Lab Period</a:t>
            </a:r>
          </a:p>
          <a:p>
            <a:r>
              <a:rPr lang="en-US" dirty="0" smtClean="0"/>
              <a:t>Things that are going on in class</a:t>
            </a:r>
          </a:p>
          <a:p>
            <a:r>
              <a:rPr lang="en-US" dirty="0" smtClean="0"/>
              <a:t>Advantage Assignments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91200" cy="365125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www.SchoolToolBox.weebly.com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95796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70988">
            <a:off x="4322908" y="5945882"/>
            <a:ext cx="838200" cy="7535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391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Social Studies</vt:lpstr>
      <vt:lpstr>DO NOW</vt:lpstr>
      <vt:lpstr>Notebooks, Not Binder</vt:lpstr>
      <vt:lpstr>Topics We Learn About</vt:lpstr>
      <vt:lpstr>For Each Culture Focus is On</vt:lpstr>
      <vt:lpstr>Homework</vt:lpstr>
      <vt:lpstr>Advantage Assignments</vt:lpstr>
      <vt:lpstr>Grading</vt:lpstr>
      <vt:lpstr>Spot Light</vt:lpstr>
      <vt:lpstr>Parents</vt:lpstr>
      <vt:lpstr>Slide 11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Social Studies</dc:title>
  <dc:creator>CJGJ</dc:creator>
  <cp:lastModifiedBy>CJGJ</cp:lastModifiedBy>
  <cp:revision>37</cp:revision>
  <dcterms:created xsi:type="dcterms:W3CDTF">2014-09-25T09:34:08Z</dcterms:created>
  <dcterms:modified xsi:type="dcterms:W3CDTF">2014-09-25T12:23:16Z</dcterms:modified>
</cp:coreProperties>
</file>